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9" r:id="rId3"/>
    <p:sldId id="271" r:id="rId4"/>
    <p:sldId id="266" r:id="rId5"/>
  </p:sldIdLst>
  <p:sldSz cx="12192000" cy="6858000"/>
  <p:notesSz cx="6858000" cy="9144000"/>
  <p:defaultTextStyle>
    <a:defPPr lvl="0">
      <a:defRPr lang="es-MX"/>
    </a:defPPr>
    <a:lvl1pPr lvl="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487129"/>
    <a:srgbClr val="26604D"/>
    <a:srgbClr val="0A5A0E"/>
    <a:srgbClr val="E5F8C4"/>
    <a:srgbClr val="CDE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Estilo oscuro 2 - Énfasis 3/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20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82FE37D-C8D1-4976-ABAB-44931417EDD7}" type="datetimeFigureOut">
              <a:rPr lang="es-MX"/>
              <a:pPr>
                <a:defRPr/>
              </a:pPr>
              <a:t>16/12/2025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MX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MX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564E9CA-75BA-40F8-BEE9-29FE4CD8F750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64E9CA-75BA-40F8-BEE9-29FE4CD8F750}" type="slidenum">
              <a:rPr lang="es-MX" smtClean="0"/>
              <a:pPr>
                <a:defRPr/>
              </a:pPr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4689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MX"/>
          </a:p>
        </p:txBody>
      </p:sp>
      <p:sp>
        <p:nvSpPr>
          <p:cNvPr id="7" name="Marcador de título 1"/>
          <p:cNvSpPr>
            <a:spLocks noGrp="1"/>
          </p:cNvSpPr>
          <p:nvPr>
            <p:ph type="title"/>
          </p:nvPr>
        </p:nvSpPr>
        <p:spPr>
          <a:xfrm>
            <a:off x="838200" y="2054774"/>
            <a:ext cx="7559566" cy="1325563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10" name="Subtítulo 2"/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7559566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42529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marL="0" indent="0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2057399"/>
            <a:ext cx="6172200" cy="3891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388025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EAAB1-4931-4329-8C25-61AC4EEF9356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  <p:sp>
        <p:nvSpPr>
          <p:cNvPr id="8" name="CuadroTexto 7"/>
          <p:cNvSpPr txBox="1"/>
          <p:nvPr userDrawn="1"/>
        </p:nvSpPr>
        <p:spPr>
          <a:xfrm>
            <a:off x="2841096" y="6404802"/>
            <a:ext cx="6290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/>
              <a:t>Instituto para el Desarrollo Técnico de las Haciendas Públicas</a:t>
            </a:r>
          </a:p>
          <a:p>
            <a:pPr algn="ctr"/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2310402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marL="0" indent="0">
              <a:tabLst/>
              <a:defRPr sz="2800"/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5989309" cy="540385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s-MX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2C413-FBA9-4EEA-8F17-5F861D4B4B1C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  <p:sp>
        <p:nvSpPr>
          <p:cNvPr id="8" name="CuadroTexto 7"/>
          <p:cNvSpPr txBox="1"/>
          <p:nvPr userDrawn="1"/>
        </p:nvSpPr>
        <p:spPr>
          <a:xfrm>
            <a:off x="2841096" y="6404802"/>
            <a:ext cx="6290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/>
              <a:t>Instituto para el Desarrollo Técnico de las Haciendas Públicas</a:t>
            </a:r>
          </a:p>
          <a:p>
            <a:pPr algn="ctr"/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1735893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6">
  <p:cSld name="Title + text 6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 txBox="1">
            <a:spLocks noGrp="1"/>
          </p:cNvSpPr>
          <p:nvPr>
            <p:ph type="ctrTitle"/>
          </p:nvPr>
        </p:nvSpPr>
        <p:spPr>
          <a:xfrm>
            <a:off x="910559" y="524867"/>
            <a:ext cx="8085160" cy="868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2133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107" name="Google Shape;107;p19"/>
          <p:cNvSpPr txBox="1">
            <a:spLocks noGrp="1"/>
          </p:cNvSpPr>
          <p:nvPr>
            <p:ph type="subTitle" idx="1"/>
          </p:nvPr>
        </p:nvSpPr>
        <p:spPr>
          <a:xfrm>
            <a:off x="737071" y="1631157"/>
            <a:ext cx="4108800" cy="237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9215" y="96519"/>
            <a:ext cx="2032765" cy="563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477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5175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ángulo 11"/>
          <p:cNvSpPr>
            <a:spLocks noChangeArrowheads="1"/>
          </p:cNvSpPr>
          <p:nvPr/>
        </p:nvSpPr>
        <p:spPr bwMode="auto">
          <a:xfrm>
            <a:off x="4754563" y="2871788"/>
            <a:ext cx="57880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s-MX" sz="3600" b="1">
                <a:solidFill>
                  <a:srgbClr val="184A3E"/>
                </a:solidFill>
              </a:rPr>
              <a:t>Gracias por su atención</a:t>
            </a:r>
            <a:endParaRPr lang="es-MX" altLang="es-MX" sz="3600" b="1">
              <a:solidFill>
                <a:srgbClr val="184A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654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ondear rectángulo de esquina sencilla 3"/>
          <p:cNvSpPr/>
          <p:nvPr/>
        </p:nvSpPr>
        <p:spPr>
          <a:xfrm>
            <a:off x="11120438" y="0"/>
            <a:ext cx="1071562" cy="946150"/>
          </a:xfrm>
          <a:prstGeom prst="round1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MX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marL="0" indent="0" algn="ctr">
              <a:tabLst>
                <a:tab pos="0" algn="l"/>
              </a:tabLst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 dirty="0"/>
          </a:p>
        </p:txBody>
      </p:sp>
      <p:sp>
        <p:nvSpPr>
          <p:cNvPr id="5" name="Marcador de pie de página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 b="0" dirty="0" smtClean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/>
            </a:pPr>
            <a:r>
              <a:rPr lang="es-MX"/>
              <a:t>Instituto para el Desarrollo Técnico de las Haciendas Públicas</a:t>
            </a:r>
          </a:p>
        </p:txBody>
      </p:sp>
    </p:spTree>
    <p:extLst>
      <p:ext uri="{BB962C8B-B14F-4D97-AF65-F5344CB8AC3E}">
        <p14:creationId xmlns:p14="http://schemas.microsoft.com/office/powerpoint/2010/main" val="421757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1272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265C8-4327-46BB-A6DE-F677EAB274B6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  <p:sp>
        <p:nvSpPr>
          <p:cNvPr id="7" name="CuadroTexto 6"/>
          <p:cNvSpPr txBox="1"/>
          <p:nvPr userDrawn="1"/>
        </p:nvSpPr>
        <p:spPr>
          <a:xfrm>
            <a:off x="2841096" y="6404802"/>
            <a:ext cx="6290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/>
              <a:t>Instituto para el Desarrollo Técnico de las Haciendas Públicas</a:t>
            </a:r>
          </a:p>
          <a:p>
            <a:pPr algn="ctr"/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108321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dondear rectángulo de esquina sencilla 3"/>
          <p:cNvSpPr/>
          <p:nvPr/>
        </p:nvSpPr>
        <p:spPr>
          <a:xfrm>
            <a:off x="11120438" y="0"/>
            <a:ext cx="1071562" cy="946150"/>
          </a:xfrm>
          <a:prstGeom prst="round1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MX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marL="0" indent="0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número de diapositiv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121A0-90D6-44DE-95F6-5E69B7BA472F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  <p:sp>
        <p:nvSpPr>
          <p:cNvPr id="7" name="CuadroTexto 6"/>
          <p:cNvSpPr txBox="1"/>
          <p:nvPr userDrawn="1"/>
        </p:nvSpPr>
        <p:spPr>
          <a:xfrm>
            <a:off x="2841096" y="6404802"/>
            <a:ext cx="6290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/>
              <a:t>Instituto para el Desarrollo Técnico de las Haciendas Públicas</a:t>
            </a:r>
          </a:p>
          <a:p>
            <a:pPr algn="ctr"/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3243706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6592614" cy="411272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777654" y="1825625"/>
            <a:ext cx="3576145" cy="411272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dirty="0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252D1-3016-4A97-B89E-6C2C06AB7629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  <p:sp>
        <p:nvSpPr>
          <p:cNvPr id="8" name="CuadroTexto 7"/>
          <p:cNvSpPr txBox="1"/>
          <p:nvPr userDrawn="1"/>
        </p:nvSpPr>
        <p:spPr>
          <a:xfrm>
            <a:off x="2841096" y="6404802"/>
            <a:ext cx="6290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/>
              <a:t>Instituto para el Desarrollo Técnico de las Haciendas Públicas</a:t>
            </a:r>
          </a:p>
          <a:p>
            <a:pPr algn="ctr"/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1199902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9744129" cy="1325563"/>
          </a:xfrm>
        </p:spPr>
        <p:txBody>
          <a:bodyPr/>
          <a:lstStyle>
            <a:lvl1pPr marL="0" indent="0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439009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4390097" cy="344378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4411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4411717" cy="344378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31088-6607-4AC3-8EAF-4229F9B6B9B9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  <p:sp>
        <p:nvSpPr>
          <p:cNvPr id="10" name="CuadroTexto 9"/>
          <p:cNvSpPr txBox="1"/>
          <p:nvPr userDrawn="1"/>
        </p:nvSpPr>
        <p:spPr>
          <a:xfrm>
            <a:off x="2841096" y="6404802"/>
            <a:ext cx="6290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/>
              <a:t>Instituto para el Desarrollo Técnico de las Haciendas Públicas</a:t>
            </a:r>
          </a:p>
          <a:p>
            <a:pPr algn="ctr"/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351722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número de diapositiva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38FB2-C181-45CC-A89B-BD68344CBF4B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  <p:sp>
        <p:nvSpPr>
          <p:cNvPr id="6" name="CuadroTexto 5"/>
          <p:cNvSpPr txBox="1"/>
          <p:nvPr userDrawn="1"/>
        </p:nvSpPr>
        <p:spPr>
          <a:xfrm>
            <a:off x="2841096" y="6404802"/>
            <a:ext cx="6290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/>
              <a:t>Instituto para el Desarrollo Técnico de las Haciendas Públicas</a:t>
            </a:r>
          </a:p>
          <a:p>
            <a:pPr algn="ctr"/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1651705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73749-CE22-46C3-883D-8293D09B63F0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  <p:sp>
        <p:nvSpPr>
          <p:cNvPr id="5" name="CuadroTexto 4"/>
          <p:cNvSpPr txBox="1"/>
          <p:nvPr userDrawn="1"/>
        </p:nvSpPr>
        <p:spPr>
          <a:xfrm>
            <a:off x="2841096" y="6404802"/>
            <a:ext cx="6290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1200" dirty="0"/>
              <a:t>Instituto para el Desarrollo Técnico de las Haciendas Públicas</a:t>
            </a:r>
          </a:p>
          <a:p>
            <a:pPr algn="ctr"/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2116539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NUL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 userDrawn="1"/>
        </p:nvSpPr>
        <p:spPr>
          <a:xfrm>
            <a:off x="1" y="6228443"/>
            <a:ext cx="12191999" cy="642396"/>
          </a:xfrm>
          <a:prstGeom prst="rect">
            <a:avLst/>
          </a:prstGeom>
          <a:solidFill>
            <a:srgbClr val="CCD5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11377613" y="0"/>
            <a:ext cx="814387" cy="87312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MX"/>
          </a:p>
        </p:txBody>
      </p:sp>
      <p:sp>
        <p:nvSpPr>
          <p:cNvPr id="1028" name="Marcador de título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23363" cy="87312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/>
              <a:t>HAGA CLIC PARA MODIFICAR EL ESTILO DE TÍTULO DEL PATRÓN</a:t>
            </a:r>
            <a:endParaRPr lang="es-MX" altLang="es-MX"/>
          </a:p>
        </p:txBody>
      </p:sp>
      <p:sp>
        <p:nvSpPr>
          <p:cNvPr id="1029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/>
              <a:t>Editar el estilo de texto del patrón</a:t>
            </a:r>
          </a:p>
          <a:p>
            <a:pPr lvl="1"/>
            <a:r>
              <a:rPr lang="es-ES" altLang="es-MX"/>
              <a:t>Segundo nivel</a:t>
            </a:r>
          </a:p>
          <a:p>
            <a:pPr lvl="2"/>
            <a:r>
              <a:rPr lang="es-ES" altLang="es-MX"/>
              <a:t>Tercer nivel</a:t>
            </a:r>
          </a:p>
          <a:p>
            <a:pPr lvl="3"/>
            <a:r>
              <a:rPr lang="es-ES" altLang="es-MX"/>
              <a:t>Cuarto nivel</a:t>
            </a:r>
          </a:p>
          <a:p>
            <a:pPr lvl="4"/>
            <a:r>
              <a:rPr lang="es-ES" altLang="es-MX"/>
              <a:t>Quinto nivel</a:t>
            </a:r>
            <a:endParaRPr lang="es-MX" alt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353800" y="84138"/>
            <a:ext cx="838200" cy="6731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2800" b="1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AD0F2775-A349-46A8-8E0A-DC0BF814B124}" type="slidenum">
              <a:rPr lang="es-MX"/>
              <a:pPr>
                <a:defRPr/>
              </a:pPr>
              <a:t>‹Nº›</a:t>
            </a:fld>
            <a:endParaRPr lang="es-MX" dirty="0"/>
          </a:p>
        </p:txBody>
      </p:sp>
      <p:pic>
        <p:nvPicPr>
          <p:cNvPr id="1031" name="Imagen 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1675" y="6369050"/>
            <a:ext cx="1033463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Marcador de pie de página 6"/>
          <p:cNvSpPr>
            <a:spLocks noGrp="1"/>
          </p:cNvSpPr>
          <p:nvPr>
            <p:ph type="ftr" sz="quarter" idx="3"/>
          </p:nvPr>
        </p:nvSpPr>
        <p:spPr>
          <a:xfrm>
            <a:off x="3750734" y="6365253"/>
            <a:ext cx="4364038" cy="368776"/>
          </a:xfrm>
          <a:prstGeom prst="rect">
            <a:avLst/>
          </a:prstGeom>
        </p:spPr>
        <p:txBody>
          <a:bodyPr anchor="ctr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 b="0" dirty="0" smtClean="0">
                <a:solidFill>
                  <a:schemeClr val="bg2">
                    <a:lumMod val="2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s-MX" dirty="0"/>
              <a:t>Instituto para el Desarrollo Técnico de las Haciendas Públicas</a:t>
            </a:r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691" y="6320658"/>
            <a:ext cx="1653394" cy="45796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77" r:id="rId4"/>
    <p:sldLayoutId id="214748368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8" r:id="rId12"/>
  </p:sldLayoutIdLst>
  <p:hf hdr="0" ftr="0" dt="0"/>
  <p:txStyles>
    <p:titleStyle>
      <a:lvl1pPr marL="714375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  <a:lvl2pPr marL="714375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2pPr>
      <a:lvl3pPr marL="714375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3pPr>
      <a:lvl4pPr marL="714375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4pPr>
      <a:lvl5pPr marL="714375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5pPr>
      <a:lvl6pPr marL="1171575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6pPr>
      <a:lvl7pPr marL="1628775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7pPr>
      <a:lvl8pPr marL="2085975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8pPr>
      <a:lvl9pPr marL="2543175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rgbClr val="103129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103129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103129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103129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10312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microsoft.com/office/2007/relationships/hdphoto" Target="../media/hdphoto4.wdp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microsoft.com/office/2007/relationships/hdphoto" Target="../media/hdphoto4.wdp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/>
          <p:cNvSpPr>
            <a:spLocks noGrp="1"/>
          </p:cNvSpPr>
          <p:nvPr>
            <p:ph type="title"/>
          </p:nvPr>
        </p:nvSpPr>
        <p:spPr>
          <a:xfrm>
            <a:off x="4092399" y="2889591"/>
            <a:ext cx="4007197" cy="761178"/>
          </a:xfrm>
          <a:noFill/>
        </p:spPr>
        <p:txBody>
          <a:bodyPr>
            <a:normAutofit/>
          </a:bodyPr>
          <a:lstStyle/>
          <a:p>
            <a:pPr algn="ctr"/>
            <a:r>
              <a:rPr lang="es-MX" sz="3600" dirty="0">
                <a:solidFill>
                  <a:srgbClr val="000000"/>
                </a:solidFill>
              </a:rPr>
              <a:t>2024-2027</a:t>
            </a:r>
            <a:endParaRPr lang="es-MX" altLang="es-MX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195" name="Subtítulo 2"/>
          <p:cNvSpPr>
            <a:spLocks noGrp="1"/>
          </p:cNvSpPr>
          <p:nvPr>
            <p:ph type="subTitle" idx="1"/>
          </p:nvPr>
        </p:nvSpPr>
        <p:spPr>
          <a:xfrm>
            <a:off x="2316161" y="4295337"/>
            <a:ext cx="7559675" cy="338102"/>
          </a:xfrm>
        </p:spPr>
        <p:txBody>
          <a:bodyPr/>
          <a:lstStyle/>
          <a:p>
            <a:pPr algn="ctr"/>
            <a:r>
              <a:rPr lang="es-MX" b="1" dirty="0"/>
              <a:t>Programa Operativo Anual </a:t>
            </a:r>
            <a:endParaRPr lang="es-ES_tradnl" sz="1600" b="1" dirty="0"/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BCB816CA-3C19-1873-7041-7DC316432CD8}"/>
              </a:ext>
            </a:extLst>
          </p:cNvPr>
          <p:cNvSpPr txBox="1">
            <a:spLocks/>
          </p:cNvSpPr>
          <p:nvPr/>
        </p:nvSpPr>
        <p:spPr>
          <a:xfrm>
            <a:off x="1892910" y="1839431"/>
            <a:ext cx="8542523" cy="1050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tamaran Light"/>
              <a:buNone/>
              <a:defRPr sz="1200" b="0" i="0" u="none" strike="noStrike" cap="none">
                <a:solidFill>
                  <a:schemeClr val="bg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1pPr>
            <a:lvl2pPr marL="914400" marR="0" lvl="1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tamaran Light"/>
              <a:buNone/>
              <a:defRPr sz="2800" b="0" i="0" u="none" strike="noStrike" cap="none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2pPr>
            <a:lvl3pPr marL="1371600" marR="0" lvl="2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tamaran Light"/>
              <a:buNone/>
              <a:defRPr sz="2800" b="0" i="0" u="none" strike="noStrike" cap="none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tamaran Light"/>
              <a:buNone/>
              <a:defRPr sz="2800" b="0" i="0" u="none" strike="noStrike" cap="none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tamaran Light"/>
              <a:buNone/>
              <a:defRPr sz="2800" b="0" i="0" u="none" strike="noStrike" cap="none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5pPr>
            <a:lvl6pPr marL="2743200" marR="0" lvl="5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tamaran Light"/>
              <a:buNone/>
              <a:defRPr sz="2800" b="0" i="0" u="none" strike="noStrike" cap="none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6pPr>
            <a:lvl7pPr marL="3200400" marR="0" lvl="6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tamaran Light"/>
              <a:buNone/>
              <a:defRPr sz="2800" b="0" i="0" u="none" strike="noStrike" cap="none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tamaran Light"/>
              <a:buNone/>
              <a:defRPr sz="2800" b="0" i="0" u="none" strike="noStrike" cap="none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8pPr>
            <a:lvl9pPr marL="4114800" marR="0" lvl="8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tamaran Light"/>
              <a:buNone/>
              <a:defRPr sz="2800" b="0" i="0" u="none" strike="noStrike" cap="none">
                <a:solidFill>
                  <a:schemeClr val="dk1"/>
                </a:solidFill>
                <a:latin typeface="Catamaran Light"/>
                <a:ea typeface="Catamaran Light"/>
                <a:cs typeface="Catamaran Light"/>
                <a:sym typeface="Catamaran Light"/>
              </a:defRPr>
            </a:lvl9pPr>
          </a:lstStyle>
          <a:p>
            <a:r>
              <a:rPr lang="es-MX" sz="3200" b="1" i="1" dirty="0">
                <a:solidFill>
                  <a:srgbClr val="000000"/>
                </a:solidFill>
              </a:rPr>
              <a:t>SISTEMA PARA EL DESARROLLO INTEGRAL DE LA FAMILIA EN EL MUNICIPIO DE CALAKMUL</a:t>
            </a:r>
            <a:r>
              <a:rPr lang="es-MX" sz="3200" b="1" i="1" dirty="0"/>
              <a:t>EN</a:t>
            </a:r>
            <a:endParaRPr lang="es-MX" sz="3200" dirty="0"/>
          </a:p>
        </p:txBody>
      </p:sp>
      <p:sp>
        <p:nvSpPr>
          <p:cNvPr id="22" name="Cinta perforada 1">
            <a:extLst>
              <a:ext uri="{FF2B5EF4-FFF2-40B4-BE49-F238E27FC236}">
                <a16:creationId xmlns:a16="http://schemas.microsoft.com/office/drawing/2014/main" id="{96C0B28C-2057-4F8A-9EE4-B008448ED759}"/>
              </a:ext>
            </a:extLst>
          </p:cNvPr>
          <p:cNvSpPr/>
          <p:nvPr/>
        </p:nvSpPr>
        <p:spPr>
          <a:xfrm>
            <a:off x="2256315" y="3968410"/>
            <a:ext cx="7907038" cy="54104"/>
          </a:xfrm>
          <a:prstGeom prst="flowChartPunchedTap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s-MX"/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4EF356F0-3F0C-457F-A468-1BD4C06540FE}"/>
              </a:ext>
            </a:extLst>
          </p:cNvPr>
          <p:cNvGrpSpPr/>
          <p:nvPr/>
        </p:nvGrpSpPr>
        <p:grpSpPr>
          <a:xfrm>
            <a:off x="0" y="-27289"/>
            <a:ext cx="12192000" cy="6828171"/>
            <a:chOff x="0" y="-27289"/>
            <a:chExt cx="12192000" cy="6828171"/>
          </a:xfrm>
        </p:grpSpPr>
        <p:pic>
          <p:nvPicPr>
            <p:cNvPr id="19" name="Imagen 18" descr="Logotipo&#10;&#10;Descripción generada automáticamente">
              <a:extLst>
                <a:ext uri="{FF2B5EF4-FFF2-40B4-BE49-F238E27FC236}">
                  <a16:creationId xmlns:a16="http://schemas.microsoft.com/office/drawing/2014/main" id="{BDFD94DF-0D9F-45A6-B82C-0642D6E3925D}"/>
                </a:ext>
              </a:extLst>
            </p:cNvPr>
            <p:cNvPicPr/>
            <p:nvPr/>
          </p:nvPicPr>
          <p:blipFill rotWithShape="1">
            <a:blip r:embed="rId3" cstate="print">
              <a:alphaModFix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27000" b="62563" l="28839" r="82776">
                          <a14:foregroundMark x1="51673" y1="27437" x2="51673" y2="27437"/>
                          <a14:foregroundMark x1="40453" y1="27125" x2="40453" y2="27125"/>
                          <a14:foregroundMark x1="28937" y1="38750" x2="28937" y2="38750"/>
                          <a14:foregroundMark x1="31004" y1="37250" x2="31004" y2="37250"/>
                          <a14:foregroundMark x1="51969" y1="45063" x2="51969" y2="45063"/>
                          <a14:foregroundMark x1="51673" y1="45063" x2="51673" y2="45063"/>
                          <a14:foregroundMark x1="51181" y1="44875" x2="48228" y2="44563"/>
                          <a14:foregroundMark x1="56102" y1="42063" x2="72835" y2="44188"/>
                          <a14:foregroundMark x1="78642" y1="39875" x2="79823" y2="39875"/>
                          <a14:foregroundMark x1="80906" y1="39313" x2="82776" y2="38563"/>
                          <a14:foregroundMark x1="50886" y1="34313" x2="48327" y2="29563"/>
                          <a14:foregroundMark x1="50591" y1="27625" x2="54429" y2="33125"/>
                          <a14:foregroundMark x1="53740" y1="33750" x2="53740" y2="33750"/>
                          <a14:foregroundMark x1="51280" y1="27000" x2="51280" y2="27000"/>
                          <a14:foregroundMark x1="54429" y1="34750" x2="54429" y2="34750"/>
                          <a14:foregroundMark x1="54429" y1="34125" x2="54429" y2="34125"/>
                          <a14:foregroundMark x1="40059" y1="43000" x2="49902" y2="44563"/>
                          <a14:foregroundMark x1="38976" y1="60938" x2="56496" y2="61125"/>
                          <a14:foregroundMark x1="56693" y1="48125" x2="53051" y2="46125"/>
                          <a14:foregroundMark x1="54626" y1="62563" x2="36024" y2="608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220" t="24314" r="15428" b="35185"/>
            <a:stretch/>
          </p:blipFill>
          <p:spPr bwMode="auto">
            <a:xfrm>
              <a:off x="8978877" y="4906262"/>
              <a:ext cx="1184476" cy="1248804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0" name="Imagen 19" descr="Logotipo, nombre de la empresa">
              <a:extLst>
                <a:ext uri="{FF2B5EF4-FFF2-40B4-BE49-F238E27FC236}">
                  <a16:creationId xmlns:a16="http://schemas.microsoft.com/office/drawing/2014/main" id="{3A38CF12-447D-43E5-9DB5-CCEB0FAE20B3}"/>
                </a:ext>
              </a:extLst>
            </p:cNvPr>
            <p:cNvPicPr/>
            <p:nvPr/>
          </p:nvPicPr>
          <p:blipFill rotWithShape="1">
            <a:blip r:embed="rId5" cstate="print">
              <a:alphaModFix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2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51" t="32775" r="1623" b="30116"/>
            <a:stretch/>
          </p:blipFill>
          <p:spPr bwMode="auto">
            <a:xfrm>
              <a:off x="10429240" y="5104906"/>
              <a:ext cx="1503680" cy="105016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1" name="Imagen 20" descr="C:\Users\Dell 14\Downloads\412a003c-4d13-4984-a09b-e0c6e5e62b4d.JPG">
              <a:extLst>
                <a:ext uri="{FF2B5EF4-FFF2-40B4-BE49-F238E27FC236}">
                  <a16:creationId xmlns:a16="http://schemas.microsoft.com/office/drawing/2014/main" id="{2D7F9EAC-A582-4A43-863D-8155337802E2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682" y="947737"/>
              <a:ext cx="1660228" cy="77220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3E478C18-FD74-4C22-A037-2704EE6D8799}"/>
                </a:ext>
              </a:extLst>
            </p:cNvPr>
            <p:cNvSpPr/>
            <p:nvPr/>
          </p:nvSpPr>
          <p:spPr>
            <a:xfrm>
              <a:off x="0" y="6194753"/>
              <a:ext cx="12192000" cy="6061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23" name="Rectángulo 22">
              <a:extLst>
                <a:ext uri="{FF2B5EF4-FFF2-40B4-BE49-F238E27FC236}">
                  <a16:creationId xmlns:a16="http://schemas.microsoft.com/office/drawing/2014/main" id="{500F4F0D-CEF0-4746-B3DA-B177A0D23EFA}"/>
                </a:ext>
              </a:extLst>
            </p:cNvPr>
            <p:cNvSpPr/>
            <p:nvPr/>
          </p:nvSpPr>
          <p:spPr>
            <a:xfrm>
              <a:off x="0" y="-27289"/>
              <a:ext cx="12192000" cy="6061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25" name="Rectángulo 24">
              <a:extLst>
                <a:ext uri="{FF2B5EF4-FFF2-40B4-BE49-F238E27FC236}">
                  <a16:creationId xmlns:a16="http://schemas.microsoft.com/office/drawing/2014/main" id="{AF5ABE65-EC14-43DD-864F-283542593273}"/>
                </a:ext>
              </a:extLst>
            </p:cNvPr>
            <p:cNvSpPr/>
            <p:nvPr/>
          </p:nvSpPr>
          <p:spPr>
            <a:xfrm>
              <a:off x="11353800" y="546309"/>
              <a:ext cx="838196" cy="6061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 descr="C:\Users\Cotraloria\Desktop\01 POA 2025 SEYBAPLAYA GALA\461974038_122103917900547892_8076575274166916492_n (1).jpg">
            <a:extLst>
              <a:ext uri="{FF2B5EF4-FFF2-40B4-BE49-F238E27FC236}">
                <a16:creationId xmlns:a16="http://schemas.microsoft.com/office/drawing/2014/main" id="{5AEB8F66-CD31-4983-911C-77D130D6F062}"/>
              </a:ext>
            </a:extLst>
          </p:cNvPr>
          <p:cNvPicPr/>
          <p:nvPr/>
        </p:nvPicPr>
        <p:blipFill rotWithShape="1">
          <a:blip r:embed="rId2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170" l="0" r="100000">
                        <a14:foregroundMark x1="16137" y1="16406" x2="16137" y2="16406"/>
                        <a14:backgroundMark x1="13154" y1="95215" x2="13154" y2="95215"/>
                        <a14:backgroundMark x1="81907" y1="94922" x2="81907" y2="94922"/>
                        <a14:backgroundMark x1="81907" y1="94922" x2="99218" y2="81055"/>
                        <a14:backgroundMark x1="97408" y1="29541" x2="94914" y2="2637"/>
                        <a14:backgroundMark x1="93007" y1="4297" x2="99951" y2="18164"/>
                        <a14:backgroundMark x1="10209" y1="34954" x2="9049" y2="33333"/>
                        <a14:backgroundMark x1="9281" y1="36806" x2="11137" y2="3263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682" t="32192" r="61157" b="34703"/>
          <a:stretch/>
        </p:blipFill>
        <p:spPr bwMode="auto">
          <a:xfrm>
            <a:off x="3304061" y="990408"/>
            <a:ext cx="5949633" cy="51141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242" name="Título 1"/>
          <p:cNvSpPr>
            <a:spLocks noGrp="1"/>
          </p:cNvSpPr>
          <p:nvPr>
            <p:ph type="title"/>
          </p:nvPr>
        </p:nvSpPr>
        <p:spPr>
          <a:xfrm>
            <a:off x="0" y="-107424"/>
            <a:ext cx="9123363" cy="873125"/>
          </a:xfrm>
          <a:solidFill>
            <a:schemeClr val="accent2"/>
          </a:solidFill>
        </p:spPr>
        <p:txBody>
          <a:bodyPr/>
          <a:lstStyle/>
          <a:p>
            <a:endParaRPr lang="es-MX" altLang="es-MX" dirty="0"/>
          </a:p>
        </p:txBody>
      </p:sp>
      <p:sp>
        <p:nvSpPr>
          <p:cNvPr id="10244" name="Marcador de número de diapositiva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C81C33D-28AC-4E6A-BDE6-97AB26327E46}" type="slidenum">
              <a:rPr lang="es-MX" altLang="es-MX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s-MX" altLang="es-MX">
              <a:solidFill>
                <a:schemeClr val="bg1"/>
              </a:solidFill>
            </a:endParaRPr>
          </a:p>
        </p:txBody>
      </p:sp>
      <p:sp>
        <p:nvSpPr>
          <p:cNvPr id="30" name="Título 1">
            <a:extLst>
              <a:ext uri="{FF2B5EF4-FFF2-40B4-BE49-F238E27FC236}">
                <a16:creationId xmlns:a16="http://schemas.microsoft.com/office/drawing/2014/main" id="{78D45D98-A4E5-E6C9-CC75-853D7672A843}"/>
              </a:ext>
            </a:extLst>
          </p:cNvPr>
          <p:cNvSpPr txBox="1">
            <a:spLocks/>
          </p:cNvSpPr>
          <p:nvPr/>
        </p:nvSpPr>
        <p:spPr>
          <a:xfrm>
            <a:off x="632459" y="1213684"/>
            <a:ext cx="10927079" cy="46539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None/>
              <a:defRPr sz="1200" b="1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None/>
              <a:defRPr sz="1200" b="1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None/>
              <a:defRPr sz="1200" b="1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None/>
              <a:defRPr sz="1200" b="1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None/>
              <a:defRPr sz="1200" b="1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None/>
              <a:defRPr sz="1200" b="1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None/>
              <a:defRPr sz="1200" b="1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None/>
              <a:defRPr sz="1200" b="1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None/>
              <a:defRPr sz="1200" b="1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pPr algn="ctr"/>
            <a:r>
              <a:rPr lang="es-MX" sz="2400" dirty="0">
                <a:solidFill>
                  <a:srgbClr val="000000"/>
                </a:solidFill>
                <a:latin typeface="+mj-lt"/>
              </a:rPr>
              <a:t>De los Servicios Personales</a:t>
            </a:r>
          </a:p>
          <a:p>
            <a:pPr algn="just"/>
            <a:endParaRPr lang="es-MX" sz="2400" b="0" dirty="0">
              <a:solidFill>
                <a:srgbClr val="000000"/>
              </a:solidFill>
              <a:latin typeface="+mj-lt"/>
            </a:endParaRPr>
          </a:p>
          <a:p>
            <a:pPr algn="just"/>
            <a:endParaRPr lang="es-MX" sz="2400" b="0" dirty="0">
              <a:solidFill>
                <a:srgbClr val="000000"/>
              </a:solidFill>
              <a:latin typeface="+mj-lt"/>
            </a:endParaRPr>
          </a:p>
          <a:p>
            <a:pPr algn="just"/>
            <a:endParaRPr lang="es-MX" sz="2400" b="0" dirty="0">
              <a:solidFill>
                <a:srgbClr val="000000"/>
              </a:solidFill>
              <a:latin typeface="+mj-lt"/>
            </a:endParaRPr>
          </a:p>
          <a:p>
            <a:pPr algn="just"/>
            <a:endParaRPr lang="es-MX" sz="2400" b="0" dirty="0">
              <a:solidFill>
                <a:srgbClr val="000000"/>
              </a:solidFill>
              <a:latin typeface="+mj-lt"/>
            </a:endParaRPr>
          </a:p>
          <a:p>
            <a:pPr algn="just"/>
            <a:r>
              <a:rPr lang="es-MX" sz="2200" b="0" dirty="0">
                <a:solidFill>
                  <a:srgbClr val="000000"/>
                </a:solidFill>
                <a:latin typeface="+mj-lt"/>
              </a:rPr>
              <a:t>En el ejercicio fiscal 2026, el DIF DE CALAKMUL organismo descentralizado contará con plazas de conformidad con lo siguiente:</a:t>
            </a:r>
          </a:p>
          <a:p>
            <a:pPr algn="just"/>
            <a:endParaRPr lang="es-MX" sz="2200" b="0" dirty="0">
              <a:solidFill>
                <a:srgbClr val="000000"/>
              </a:solidFill>
              <a:latin typeface="+mj-lt"/>
            </a:endParaRPr>
          </a:p>
          <a:p>
            <a:pPr algn="just"/>
            <a:r>
              <a:rPr lang="es-MX" sz="2200" b="0" dirty="0">
                <a:solidFill>
                  <a:srgbClr val="000000"/>
                </a:solidFill>
                <a:latin typeface="+mj-lt"/>
              </a:rPr>
              <a:t>Contará  con </a:t>
            </a:r>
            <a:r>
              <a:rPr lang="es-MX" sz="2200" dirty="0">
                <a:solidFill>
                  <a:srgbClr val="000000"/>
                </a:solidFill>
                <a:latin typeface="+mj-lt"/>
              </a:rPr>
              <a:t>35 plazas </a:t>
            </a:r>
            <a:r>
              <a:rPr lang="es-MX" sz="2200" b="0" dirty="0">
                <a:solidFill>
                  <a:srgbClr val="000000"/>
                </a:solidFill>
                <a:latin typeface="+mj-lt"/>
              </a:rPr>
              <a:t>las cuales serán asignadas previa autorización de este, y previa solicitud de la unidad administrativa que requiera dichas plazas, en atención   a lo </a:t>
            </a:r>
            <a:r>
              <a:rPr lang="es-MX" sz="2000" b="0" dirty="0">
                <a:solidFill>
                  <a:srgbClr val="000000"/>
                </a:solidFill>
                <a:latin typeface="+mj-lt"/>
              </a:rPr>
              <a:t>establecido en los artículos 115 fracción IV y 127 de la Constitución Política de los Estados Unidos Mexicanos; 121 de la Constitución Política del Estado de Campeche; y 144 fracción V de la Ley Orgánica de los Municipios del Estado de Campeche; sin que el total de erogaciones por servicios personales exceda de los montos aprobados en este Presupuesto</a:t>
            </a:r>
            <a:endParaRPr lang="es-MX" sz="2200" b="0" dirty="0">
              <a:solidFill>
                <a:srgbClr val="000000"/>
              </a:solidFill>
              <a:latin typeface="+mj-lt"/>
            </a:endParaRPr>
          </a:p>
          <a:p>
            <a:pPr algn="just"/>
            <a:endParaRPr lang="es-MX" sz="2200" b="0" dirty="0">
              <a:solidFill>
                <a:srgbClr val="000000"/>
              </a:solidFill>
              <a:latin typeface="+mj-lt"/>
            </a:endParaRPr>
          </a:p>
          <a:p>
            <a:pPr algn="just"/>
            <a:endParaRPr lang="es-MX" sz="2200" b="0" dirty="0">
              <a:solidFill>
                <a:srgbClr val="000000"/>
              </a:solidFill>
              <a:latin typeface="+mj-lt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471" b="99755" l="2618" r="100000">
                        <a14:foregroundMark x1="66492" y1="72059" x2="96859" y2="89951"/>
                        <a14:foregroundMark x1="92670" y1="90441" x2="98953" y2="94363"/>
                        <a14:foregroundMark x1="95288" y1="91912" x2="19372" y2="55147"/>
                        <a14:foregroundMark x1="7330" y1="48775" x2="7330" y2="48775"/>
                        <a14:foregroundMark x1="89529" y1="7353" x2="99476" y2="1471"/>
                        <a14:foregroundMark x1="85340" y1="10294" x2="99476" y2="1471"/>
                      </a14:backgroundRemoval>
                    </a14:imgEffect>
                  </a14:imgLayer>
                </a14:imgProps>
              </a:ext>
            </a:extLst>
          </a:blip>
          <a:srcRect l="73654" t="12191" b="18188"/>
          <a:stretch/>
        </p:blipFill>
        <p:spPr>
          <a:xfrm rot="16200000" flipH="1">
            <a:off x="5879490" y="449818"/>
            <a:ext cx="433020" cy="12192000"/>
          </a:xfrm>
          <a:prstGeom prst="rect">
            <a:avLst/>
          </a:prstGeom>
          <a:solidFill>
            <a:schemeClr val="accent2"/>
          </a:solidFill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CE4C2EF6-EE97-41F4-890F-F4383294C7A4}"/>
              </a:ext>
            </a:extLst>
          </p:cNvPr>
          <p:cNvSpPr/>
          <p:nvPr/>
        </p:nvSpPr>
        <p:spPr>
          <a:xfrm>
            <a:off x="0" y="6194753"/>
            <a:ext cx="12192000" cy="606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2A42AB2-BF5D-4C69-A376-CCC0E2C97420}"/>
              </a:ext>
            </a:extLst>
          </p:cNvPr>
          <p:cNvSpPr/>
          <p:nvPr/>
        </p:nvSpPr>
        <p:spPr>
          <a:xfrm>
            <a:off x="0" y="57118"/>
            <a:ext cx="9123363" cy="606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ANALÍTICO DE PLAZAS 2026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4989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 descr="C:\Users\Cotraloria\Desktop\01 POA 2025 SEYBAPLAYA GALA\461974038_122103917900547892_8076575274166916492_n (1).jpg">
            <a:extLst>
              <a:ext uri="{FF2B5EF4-FFF2-40B4-BE49-F238E27FC236}">
                <a16:creationId xmlns:a16="http://schemas.microsoft.com/office/drawing/2014/main" id="{5AEB8F66-CD31-4983-911C-77D130D6F062}"/>
              </a:ext>
            </a:extLst>
          </p:cNvPr>
          <p:cNvPicPr/>
          <p:nvPr/>
        </p:nvPicPr>
        <p:blipFill rotWithShape="1">
          <a:blip r:embed="rId2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170" l="0" r="100000">
                        <a14:foregroundMark x1="16137" y1="16406" x2="16137" y2="16406"/>
                        <a14:backgroundMark x1="13154" y1="95215" x2="13154" y2="95215"/>
                        <a14:backgroundMark x1="81907" y1="94922" x2="81907" y2="94922"/>
                        <a14:backgroundMark x1="81907" y1="94922" x2="99218" y2="81055"/>
                        <a14:backgroundMark x1="97408" y1="29541" x2="94914" y2="2637"/>
                        <a14:backgroundMark x1="93007" y1="4297" x2="99951" y2="18164"/>
                        <a14:backgroundMark x1="10209" y1="34954" x2="9049" y2="33333"/>
                        <a14:backgroundMark x1="9281" y1="36806" x2="11137" y2="3263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682" t="32192" r="61157" b="34703"/>
          <a:stretch/>
        </p:blipFill>
        <p:spPr bwMode="auto">
          <a:xfrm>
            <a:off x="3304061" y="990408"/>
            <a:ext cx="5949633" cy="51141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242" name="Título 1"/>
          <p:cNvSpPr>
            <a:spLocks noGrp="1"/>
          </p:cNvSpPr>
          <p:nvPr>
            <p:ph type="title"/>
          </p:nvPr>
        </p:nvSpPr>
        <p:spPr>
          <a:xfrm>
            <a:off x="0" y="-107424"/>
            <a:ext cx="9123363" cy="873125"/>
          </a:xfrm>
          <a:solidFill>
            <a:schemeClr val="accent2"/>
          </a:solidFill>
        </p:spPr>
        <p:txBody>
          <a:bodyPr/>
          <a:lstStyle/>
          <a:p>
            <a:endParaRPr lang="es-MX" altLang="es-MX" dirty="0"/>
          </a:p>
        </p:txBody>
      </p:sp>
      <p:sp>
        <p:nvSpPr>
          <p:cNvPr id="10244" name="Marcador de número de diapositiva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C81C33D-28AC-4E6A-BDE6-97AB26327E46}" type="slidenum">
              <a:rPr lang="es-MX" altLang="es-MX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s-MX" altLang="es-MX">
              <a:solidFill>
                <a:schemeClr val="bg1"/>
              </a:solidFill>
            </a:endParaRPr>
          </a:p>
        </p:txBody>
      </p:sp>
      <p:sp>
        <p:nvSpPr>
          <p:cNvPr id="30" name="Título 1">
            <a:extLst>
              <a:ext uri="{FF2B5EF4-FFF2-40B4-BE49-F238E27FC236}">
                <a16:creationId xmlns:a16="http://schemas.microsoft.com/office/drawing/2014/main" id="{78D45D98-A4E5-E6C9-CC75-853D7672A843}"/>
              </a:ext>
            </a:extLst>
          </p:cNvPr>
          <p:cNvSpPr txBox="1">
            <a:spLocks/>
          </p:cNvSpPr>
          <p:nvPr/>
        </p:nvSpPr>
        <p:spPr>
          <a:xfrm>
            <a:off x="632459" y="1213684"/>
            <a:ext cx="10927079" cy="46539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None/>
              <a:defRPr sz="1200" b="1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None/>
              <a:defRPr sz="1200" b="1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None/>
              <a:defRPr sz="1200" b="1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None/>
              <a:defRPr sz="1200" b="1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None/>
              <a:defRPr sz="1200" b="1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None/>
              <a:defRPr sz="1200" b="1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None/>
              <a:defRPr sz="1200" b="1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None/>
              <a:defRPr sz="1200" b="1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vvic"/>
              <a:buNone/>
              <a:defRPr sz="1200" b="1" i="0" u="none" strike="noStrike" cap="none">
                <a:solidFill>
                  <a:schemeClr val="dk1"/>
                </a:solidFill>
                <a:latin typeface="Livvic"/>
                <a:ea typeface="Livvic"/>
                <a:cs typeface="Livvic"/>
                <a:sym typeface="Livvic"/>
              </a:defRPr>
            </a:lvl9pPr>
          </a:lstStyle>
          <a:p>
            <a:pPr algn="just"/>
            <a:endParaRPr lang="es-MX" sz="8800" b="0" dirty="0">
              <a:solidFill>
                <a:srgbClr val="000000"/>
              </a:solidFill>
              <a:latin typeface="+mj-lt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471" b="99755" l="2618" r="100000">
                        <a14:foregroundMark x1="66492" y1="72059" x2="96859" y2="89951"/>
                        <a14:foregroundMark x1="92670" y1="90441" x2="98953" y2="94363"/>
                        <a14:foregroundMark x1="95288" y1="91912" x2="19372" y2="55147"/>
                        <a14:foregroundMark x1="7330" y1="48775" x2="7330" y2="48775"/>
                        <a14:foregroundMark x1="89529" y1="7353" x2="99476" y2="1471"/>
                        <a14:foregroundMark x1="85340" y1="10294" x2="99476" y2="1471"/>
                      </a14:backgroundRemoval>
                    </a14:imgEffect>
                  </a14:imgLayer>
                </a14:imgProps>
              </a:ext>
            </a:extLst>
          </a:blip>
          <a:srcRect l="73654" t="12191" b="18188"/>
          <a:stretch/>
        </p:blipFill>
        <p:spPr>
          <a:xfrm rot="16200000" flipH="1">
            <a:off x="5879490" y="449818"/>
            <a:ext cx="433020" cy="12192000"/>
          </a:xfrm>
          <a:prstGeom prst="rect">
            <a:avLst/>
          </a:prstGeom>
          <a:solidFill>
            <a:schemeClr val="accent2"/>
          </a:solidFill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CE4C2EF6-EE97-41F4-890F-F4383294C7A4}"/>
              </a:ext>
            </a:extLst>
          </p:cNvPr>
          <p:cNvSpPr/>
          <p:nvPr/>
        </p:nvSpPr>
        <p:spPr>
          <a:xfrm>
            <a:off x="0" y="6194753"/>
            <a:ext cx="12192000" cy="606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2A42AB2-BF5D-4C69-A376-CCC0E2C97420}"/>
              </a:ext>
            </a:extLst>
          </p:cNvPr>
          <p:cNvSpPr/>
          <p:nvPr/>
        </p:nvSpPr>
        <p:spPr>
          <a:xfrm>
            <a:off x="-1" y="0"/>
            <a:ext cx="9123363" cy="606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/>
              <a:t>ANALÍTICO DE PLAZAS 2026.</a:t>
            </a:r>
            <a:endParaRPr lang="es-MX" sz="2800" b="1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B5418649-10CF-44CC-8A80-33E98B5999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182967"/>
              </p:ext>
            </p:extLst>
          </p:nvPr>
        </p:nvGraphicFramePr>
        <p:xfrm>
          <a:off x="2690648" y="883529"/>
          <a:ext cx="5402316" cy="5266147"/>
        </p:xfrm>
        <a:graphic>
          <a:graphicData uri="http://schemas.openxmlformats.org/drawingml/2006/table">
            <a:tbl>
              <a:tblPr firstRow="1" firstCol="1" bandRow="1"/>
              <a:tblGrid>
                <a:gridCol w="2817168">
                  <a:extLst>
                    <a:ext uri="{9D8B030D-6E8A-4147-A177-3AD203B41FA5}">
                      <a16:colId xmlns:a16="http://schemas.microsoft.com/office/drawing/2014/main" val="4232514241"/>
                    </a:ext>
                  </a:extLst>
                </a:gridCol>
                <a:gridCol w="1223774">
                  <a:extLst>
                    <a:ext uri="{9D8B030D-6E8A-4147-A177-3AD203B41FA5}">
                      <a16:colId xmlns:a16="http://schemas.microsoft.com/office/drawing/2014/main" val="3008317684"/>
                    </a:ext>
                  </a:extLst>
                </a:gridCol>
                <a:gridCol w="680687">
                  <a:extLst>
                    <a:ext uri="{9D8B030D-6E8A-4147-A177-3AD203B41FA5}">
                      <a16:colId xmlns:a16="http://schemas.microsoft.com/office/drawing/2014/main" val="1877065997"/>
                    </a:ext>
                  </a:extLst>
                </a:gridCol>
                <a:gridCol w="680687">
                  <a:extLst>
                    <a:ext uri="{9D8B030D-6E8A-4147-A177-3AD203B41FA5}">
                      <a16:colId xmlns:a16="http://schemas.microsoft.com/office/drawing/2014/main" val="3544445869"/>
                    </a:ext>
                  </a:extLst>
                </a:gridCol>
              </a:tblGrid>
              <a:tr h="165893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b="1" dirty="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Sistema para el Desarrollo Integral de la Familia en el Municipio de Calakmul</a:t>
                      </a:r>
                      <a:endParaRPr lang="es-MX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00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039900"/>
                  </a:ext>
                </a:extLst>
              </a:tr>
              <a:tr h="165893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b="1" dirty="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Analítico de plazas</a:t>
                      </a:r>
                      <a:endParaRPr lang="es-MX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289650"/>
                  </a:ext>
                </a:extLst>
              </a:tr>
              <a:tr h="14185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b="1" dirty="0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Plaza/Puesto</a:t>
                      </a:r>
                      <a:endParaRPr lang="es-MX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Número de Plazas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 Remuneraciones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812526"/>
                  </a:ext>
                </a:extLst>
              </a:tr>
              <a:tr h="13283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b="1">
                          <a:solidFill>
                            <a:srgbClr val="FFFFFF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Hasta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1739856"/>
                  </a:ext>
                </a:extLst>
              </a:tr>
              <a:tr h="2524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Director General</a:t>
                      </a:r>
                      <a:endParaRPr lang="es-MX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29,032.50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29,903.40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5359324"/>
                  </a:ext>
                </a:extLst>
              </a:tr>
              <a:tr h="2524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Administrador General</a:t>
                      </a:r>
                      <a:endParaRPr lang="es-MX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18,215.07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18,761.10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5484612"/>
                  </a:ext>
                </a:extLst>
              </a:tr>
              <a:tr h="2524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Procuraduría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17,780.15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18,313.50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8311"/>
                  </a:ext>
                </a:extLst>
              </a:tr>
              <a:tr h="2524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Trabajo Social y Psicología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15,580.38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16,047.60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7737142"/>
                  </a:ext>
                </a:extLst>
              </a:tr>
              <a:tr h="2524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Área Médica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10,144.46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10,449.00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2583731"/>
                  </a:ext>
                </a:extLst>
              </a:tr>
              <a:tr h="2524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Promoción Social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10,144.46</a:t>
                      </a:r>
                      <a:endParaRPr lang="es-MX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10,449.00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2589988"/>
                  </a:ext>
                </a:extLst>
              </a:tr>
              <a:tr h="2524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PRODIFDNNA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10,144.46</a:t>
                      </a:r>
                      <a:endParaRPr lang="es-MX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10,449.00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9804696"/>
                  </a:ext>
                </a:extLst>
              </a:tr>
              <a:tr h="2524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Asistencia Alimentaria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10,144.46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10,449.00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442878"/>
                  </a:ext>
                </a:extLst>
              </a:tr>
              <a:tr h="2524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Capacidades Diferentes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10,144.46</a:t>
                      </a:r>
                      <a:endParaRPr lang="es-MX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10,449.00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5919814"/>
                  </a:ext>
                </a:extLst>
              </a:tr>
              <a:tr h="2524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Comunidades Diferentes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10,144.46</a:t>
                      </a:r>
                      <a:endParaRPr lang="es-MX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10,449.00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1946426"/>
                  </a:ext>
                </a:extLst>
              </a:tr>
              <a:tr h="2524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Atención al Adulto Mayor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10,144.46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10,449.00</a:t>
                      </a:r>
                      <a:endParaRPr lang="es-MX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9056820"/>
                  </a:ext>
                </a:extLst>
              </a:tr>
              <a:tr h="2524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Unidad Básica de Rehabilitación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10,144.46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10,449.00</a:t>
                      </a:r>
                      <a:endParaRPr lang="es-MX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5426424"/>
                  </a:ext>
                </a:extLst>
              </a:tr>
              <a:tr h="2524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Secretaria Particular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14,419.80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14,852.40</a:t>
                      </a:r>
                      <a:endParaRPr lang="es-MX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2587684"/>
                  </a:ext>
                </a:extLst>
              </a:tr>
              <a:tr h="2524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Auxiliar Administrativo y Contable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14,419.80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14,852.40</a:t>
                      </a:r>
                      <a:endParaRPr lang="es-MX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160142"/>
                  </a:ext>
                </a:extLst>
              </a:tr>
              <a:tr h="2524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Auxiliar Administrativo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9,519.60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9,805.20</a:t>
                      </a:r>
                      <a:endParaRPr lang="es-MX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2600832"/>
                  </a:ext>
                </a:extLst>
              </a:tr>
              <a:tr h="2524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Auxiliar B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8,458.80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9,451.20</a:t>
                      </a:r>
                      <a:endParaRPr lang="es-MX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9305661"/>
                  </a:ext>
                </a:extLst>
              </a:tr>
              <a:tr h="2524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Chofer 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9,680.40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9,970.80</a:t>
                      </a:r>
                      <a:endParaRPr lang="es-MX" sz="1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282679"/>
                  </a:ext>
                </a:extLst>
              </a:tr>
              <a:tr h="2885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Total Plazas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MX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35</a:t>
                      </a:r>
                      <a:endParaRPr lang="es-MX" sz="1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299" marR="35299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s-MX" sz="11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5299" marR="35299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endParaRPr lang="es-MX" sz="11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35299" marR="35299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17411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86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ángulo 13">
            <a:extLst>
              <a:ext uri="{FF2B5EF4-FFF2-40B4-BE49-F238E27FC236}">
                <a16:creationId xmlns:a16="http://schemas.microsoft.com/office/drawing/2014/main" id="{0E984A45-407C-4F4E-8F41-819FA7E011B1}"/>
              </a:ext>
            </a:extLst>
          </p:cNvPr>
          <p:cNvSpPr/>
          <p:nvPr/>
        </p:nvSpPr>
        <p:spPr>
          <a:xfrm>
            <a:off x="0" y="6194753"/>
            <a:ext cx="12192000" cy="606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18BA2707-2EF0-4202-93F8-963BE6759D16}"/>
              </a:ext>
            </a:extLst>
          </p:cNvPr>
          <p:cNvSpPr/>
          <p:nvPr/>
        </p:nvSpPr>
        <p:spPr>
          <a:xfrm>
            <a:off x="0" y="0"/>
            <a:ext cx="12192000" cy="606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DA20BAF4-750A-4A2B-8974-6FA0453E3989}"/>
              </a:ext>
            </a:extLst>
          </p:cNvPr>
          <p:cNvSpPr/>
          <p:nvPr/>
        </p:nvSpPr>
        <p:spPr>
          <a:xfrm>
            <a:off x="11384280" y="552492"/>
            <a:ext cx="830580" cy="6061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17" name="Imagen 16" descr="Logotipo&#10;&#10;Descripción generada automáticamente">
            <a:extLst>
              <a:ext uri="{FF2B5EF4-FFF2-40B4-BE49-F238E27FC236}">
                <a16:creationId xmlns:a16="http://schemas.microsoft.com/office/drawing/2014/main" id="{E682CC38-0CA5-4CD8-BCF2-40E60AA06EC3}"/>
              </a:ext>
            </a:extLst>
          </p:cNvPr>
          <p:cNvPicPr/>
          <p:nvPr/>
        </p:nvPicPr>
        <p:blipFill rotWithShape="1">
          <a:blip r:embed="rId2" cstate="print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7000" b="62563" l="28839" r="82776">
                        <a14:foregroundMark x1="51673" y1="27437" x2="51673" y2="27437"/>
                        <a14:foregroundMark x1="40453" y1="27125" x2="40453" y2="27125"/>
                        <a14:foregroundMark x1="28937" y1="38750" x2="28937" y2="38750"/>
                        <a14:foregroundMark x1="31004" y1="37250" x2="31004" y2="37250"/>
                        <a14:foregroundMark x1="51969" y1="45063" x2="51969" y2="45063"/>
                        <a14:foregroundMark x1="51673" y1="45063" x2="51673" y2="45063"/>
                        <a14:foregroundMark x1="51181" y1="44875" x2="48228" y2="44563"/>
                        <a14:foregroundMark x1="56102" y1="42063" x2="72835" y2="44188"/>
                        <a14:foregroundMark x1="78642" y1="39875" x2="79823" y2="39875"/>
                        <a14:foregroundMark x1="80906" y1="39313" x2="82776" y2="38563"/>
                        <a14:foregroundMark x1="50886" y1="34313" x2="48327" y2="29563"/>
                        <a14:foregroundMark x1="50591" y1="27625" x2="54429" y2="33125"/>
                        <a14:foregroundMark x1="53740" y1="33750" x2="53740" y2="33750"/>
                        <a14:foregroundMark x1="51280" y1="27000" x2="51280" y2="27000"/>
                        <a14:foregroundMark x1="54429" y1="34750" x2="54429" y2="34750"/>
                        <a14:foregroundMark x1="54429" y1="34125" x2="54429" y2="34125"/>
                        <a14:foregroundMark x1="40059" y1="43000" x2="49902" y2="44563"/>
                        <a14:foregroundMark x1="38976" y1="60938" x2="56496" y2="61125"/>
                        <a14:foregroundMark x1="56693" y1="48125" x2="53051" y2="46125"/>
                        <a14:foregroundMark x1="54626" y1="62563" x2="36024" y2="6081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3220" t="24314" r="15428" b="35185"/>
          <a:stretch/>
        </p:blipFill>
        <p:spPr bwMode="auto">
          <a:xfrm>
            <a:off x="6096000" y="4343399"/>
            <a:ext cx="1308099" cy="129886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8" name="Imagen 17" descr="Logotipo, nombre de la empresa">
            <a:extLst>
              <a:ext uri="{FF2B5EF4-FFF2-40B4-BE49-F238E27FC236}">
                <a16:creationId xmlns:a16="http://schemas.microsoft.com/office/drawing/2014/main" id="{AB4A7504-7E91-4B40-ADFB-0AF62DD83A59}"/>
              </a:ext>
            </a:extLst>
          </p:cNvPr>
          <p:cNvPicPr/>
          <p:nvPr/>
        </p:nvPicPr>
        <p:blipFill rotWithShape="1">
          <a:blip r:embed="rId4" cstate="print">
            <a:alphaModFix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951" t="32775" r="1623" b="30116"/>
          <a:stretch/>
        </p:blipFill>
        <p:spPr bwMode="auto">
          <a:xfrm>
            <a:off x="7840980" y="4343399"/>
            <a:ext cx="2286000" cy="129886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A4178101-51CF-F097-F9A6-54AC4C2A11C1}"/>
              </a:ext>
            </a:extLst>
          </p:cNvPr>
          <p:cNvGrpSpPr/>
          <p:nvPr/>
        </p:nvGrpSpPr>
        <p:grpSpPr>
          <a:xfrm>
            <a:off x="0" y="-27289"/>
            <a:ext cx="12192000" cy="6828171"/>
            <a:chOff x="0" y="-27289"/>
            <a:chExt cx="12192000" cy="6828171"/>
          </a:xfrm>
        </p:grpSpPr>
        <p:pic>
          <p:nvPicPr>
            <p:cNvPr id="3" name="Imagen 2" descr="Logotipo&#10;&#10;Descripción generada automáticamente">
              <a:extLst>
                <a:ext uri="{FF2B5EF4-FFF2-40B4-BE49-F238E27FC236}">
                  <a16:creationId xmlns:a16="http://schemas.microsoft.com/office/drawing/2014/main" id="{089677F9-3043-6227-CD7D-C4E2FD756EC0}"/>
                </a:ext>
              </a:extLst>
            </p:cNvPr>
            <p:cNvPicPr/>
            <p:nvPr/>
          </p:nvPicPr>
          <p:blipFill rotWithShape="1">
            <a:blip r:embed="rId2" cstate="print">
              <a:alphaModFix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27000" b="62563" l="28839" r="82776">
                          <a14:foregroundMark x1="51673" y1="27437" x2="51673" y2="27437"/>
                          <a14:foregroundMark x1="40453" y1="27125" x2="40453" y2="27125"/>
                          <a14:foregroundMark x1="28937" y1="38750" x2="28937" y2="38750"/>
                          <a14:foregroundMark x1="31004" y1="37250" x2="31004" y2="37250"/>
                          <a14:foregroundMark x1="51969" y1="45063" x2="51969" y2="45063"/>
                          <a14:foregroundMark x1="51673" y1="45063" x2="51673" y2="45063"/>
                          <a14:foregroundMark x1="51181" y1="44875" x2="48228" y2="44563"/>
                          <a14:foregroundMark x1="56102" y1="42063" x2="72835" y2="44188"/>
                          <a14:foregroundMark x1="78642" y1="39875" x2="79823" y2="39875"/>
                          <a14:foregroundMark x1="80906" y1="39313" x2="82776" y2="38563"/>
                          <a14:foregroundMark x1="50886" y1="34313" x2="48327" y2="29563"/>
                          <a14:foregroundMark x1="50591" y1="27625" x2="54429" y2="33125"/>
                          <a14:foregroundMark x1="53740" y1="33750" x2="53740" y2="33750"/>
                          <a14:foregroundMark x1="51280" y1="27000" x2="51280" y2="27000"/>
                          <a14:foregroundMark x1="54429" y1="34750" x2="54429" y2="34750"/>
                          <a14:foregroundMark x1="54429" y1="34125" x2="54429" y2="34125"/>
                          <a14:foregroundMark x1="40059" y1="43000" x2="49902" y2="44563"/>
                          <a14:foregroundMark x1="38976" y1="60938" x2="56496" y2="61125"/>
                          <a14:foregroundMark x1="56693" y1="48125" x2="53051" y2="46125"/>
                          <a14:foregroundMark x1="54626" y1="62563" x2="36024" y2="6081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220" t="24314" r="15428" b="35185"/>
            <a:stretch/>
          </p:blipFill>
          <p:spPr bwMode="auto">
            <a:xfrm>
              <a:off x="8978877" y="4906262"/>
              <a:ext cx="1184476" cy="1248804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4" name="Imagen 3" descr="Logotipo, nombre de la empresa">
              <a:extLst>
                <a:ext uri="{FF2B5EF4-FFF2-40B4-BE49-F238E27FC236}">
                  <a16:creationId xmlns:a16="http://schemas.microsoft.com/office/drawing/2014/main" id="{F869048E-AB50-E094-8BD8-5842181D6F7A}"/>
                </a:ext>
              </a:extLst>
            </p:cNvPr>
            <p:cNvPicPr/>
            <p:nvPr/>
          </p:nvPicPr>
          <p:blipFill rotWithShape="1">
            <a:blip r:embed="rId4" cstate="print">
              <a:alphaModFix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20000" contrast="-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51" t="32775" r="1623" b="30116"/>
            <a:stretch/>
          </p:blipFill>
          <p:spPr bwMode="auto">
            <a:xfrm>
              <a:off x="10429240" y="5104906"/>
              <a:ext cx="1503680" cy="105016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5" name="Imagen 4" descr="C:\Users\Dell 14\Downloads\412a003c-4d13-4984-a09b-e0c6e5e62b4d.JPG">
              <a:extLst>
                <a:ext uri="{FF2B5EF4-FFF2-40B4-BE49-F238E27FC236}">
                  <a16:creationId xmlns:a16="http://schemas.microsoft.com/office/drawing/2014/main" id="{108B1D40-FA60-62F6-339B-66B079FEC8BD}"/>
                </a:ext>
              </a:extLst>
            </p:cNvPr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682" y="947737"/>
              <a:ext cx="1660228" cy="77220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B06434B9-E67D-15FD-DF37-90E2B3BBAD1B}"/>
                </a:ext>
              </a:extLst>
            </p:cNvPr>
            <p:cNvSpPr/>
            <p:nvPr/>
          </p:nvSpPr>
          <p:spPr>
            <a:xfrm>
              <a:off x="0" y="6194753"/>
              <a:ext cx="12192000" cy="6061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CC7D7B2B-5B0A-020E-57E9-259D106B2E68}"/>
                </a:ext>
              </a:extLst>
            </p:cNvPr>
            <p:cNvSpPr/>
            <p:nvPr/>
          </p:nvSpPr>
          <p:spPr>
            <a:xfrm>
              <a:off x="0" y="-27289"/>
              <a:ext cx="12192000" cy="6061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8" name="Rectángulo 7">
              <a:extLst>
                <a:ext uri="{FF2B5EF4-FFF2-40B4-BE49-F238E27FC236}">
                  <a16:creationId xmlns:a16="http://schemas.microsoft.com/office/drawing/2014/main" id="{A4E87E62-03D8-115E-AEE6-B33D52A4A4CE}"/>
                </a:ext>
              </a:extLst>
            </p:cNvPr>
            <p:cNvSpPr/>
            <p:nvPr/>
          </p:nvSpPr>
          <p:spPr>
            <a:xfrm>
              <a:off x="11353800" y="546309"/>
              <a:ext cx="838196" cy="6061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Diseño personalizado">
  <a:themeElements>
    <a:clrScheme name="Indetec 2024">
      <a:dk1>
        <a:srgbClr val="206252"/>
      </a:dk1>
      <a:lt1>
        <a:srgbClr val="FFFFFF"/>
      </a:lt1>
      <a:dk2>
        <a:srgbClr val="1B5337"/>
      </a:dk2>
      <a:lt2>
        <a:srgbClr val="F2F2F2"/>
      </a:lt2>
      <a:accent1>
        <a:srgbClr val="30937B"/>
      </a:accent1>
      <a:accent2>
        <a:srgbClr val="8ED9C7"/>
      </a:accent2>
      <a:accent3>
        <a:srgbClr val="2D8DA8"/>
      </a:accent3>
      <a:accent4>
        <a:srgbClr val="1E5E70"/>
      </a:accent4>
      <a:accent5>
        <a:srgbClr val="D3B86D"/>
      </a:accent5>
      <a:accent6>
        <a:srgbClr val="F0E7CE"/>
      </a:accent6>
      <a:hlink>
        <a:srgbClr val="4EB3CF"/>
      </a:hlink>
      <a:folHlink>
        <a:srgbClr val="977B2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detec 2024" id="{0E56A65B-69B7-4761-99E5-407464C63256}" vid="{32E417C6-F9A2-4214-925A-1400BFE03890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1192</TotalTime>
  <Words>264</Words>
  <Application>Microsoft Office PowerPoint</Application>
  <PresentationFormat>Panorámica</PresentationFormat>
  <Paragraphs>93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Aptos</vt:lpstr>
      <vt:lpstr>Arial</vt:lpstr>
      <vt:lpstr>Arial Narrow</vt:lpstr>
      <vt:lpstr>Calibri</vt:lpstr>
      <vt:lpstr>Diseño personalizado</vt:lpstr>
      <vt:lpstr>2024-2027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Presupuesto de Egresos del Municipio de Escárcega, Estado de Campeche para el Ejercicio Fiscal 2025</dc:title>
  <dc:creator>Cotraloria</dc:creator>
  <cp:lastModifiedBy>Diego R Gala</cp:lastModifiedBy>
  <cp:revision>29</cp:revision>
  <dcterms:modified xsi:type="dcterms:W3CDTF">2025-12-16T11:18:40Z</dcterms:modified>
</cp:coreProperties>
</file>